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charts/style1.xml" ContentType="application/vnd.ms-office.chartstyl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harts/colors1.xml" ContentType="application/vnd.ms-office.chartcolorstyle+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18" r:id="rId2"/>
    <p:sldId id="329" r:id="rId3"/>
    <p:sldId id="350" r:id="rId4"/>
    <p:sldId id="349" r:id="rId5"/>
    <p:sldId id="342" r:id="rId6"/>
    <p:sldId id="339" r:id="rId7"/>
    <p:sldId id="348" r:id="rId8"/>
    <p:sldId id="343" r:id="rId9"/>
    <p:sldId id="346" r:id="rId10"/>
    <p:sldId id="344" r:id="rId11"/>
    <p:sldId id="340" r:id="rId12"/>
    <p:sldId id="347" r:id="rId13"/>
    <p:sldId id="352" r:id="rId14"/>
    <p:sldId id="353"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9" autoAdjust="0"/>
  </p:normalViewPr>
  <p:slideViewPr>
    <p:cSldViewPr showGuides="1">
      <p:cViewPr varScale="1">
        <p:scale>
          <a:sx n="73" d="100"/>
          <a:sy n="73" d="100"/>
        </p:scale>
        <p:origin x="-582" y="-10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Desktop\Book1.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Users\Dell\Desktop\Copy%20of%20cred2____(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pivotSource>
    <c:name>[Book1.xlsx]Sheet1!PivotTable5</c:name>
    <c:fmtId val="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CUSTOMERS VISIT </a:t>
            </a:r>
            <a:r>
              <a:rPr lang="en-US" dirty="0" smtClean="0"/>
              <a:t>V/S </a:t>
            </a:r>
            <a:r>
              <a:rPr lang="en-US" dirty="0"/>
              <a:t>USERS</a:t>
            </a:r>
          </a:p>
        </c:rich>
      </c:tx>
      <c:layout/>
      <c:spPr>
        <a:noFill/>
        <a:ln>
          <a:noFill/>
        </a:ln>
        <a:effectLst/>
      </c:spPr>
    </c:title>
    <c:pivotFmts>
      <c:pivotFmt>
        <c:idx val="0"/>
        <c:dLbl>
          <c:idx val="0"/>
          <c:delete val="1"/>
          <c:extLst xmlns:c16r2="http://schemas.microsoft.com/office/drawing/2015/06/chart">
            <c:ext xmlns:c15="http://schemas.microsoft.com/office/drawing/2012/chart" uri="{CE6537A1-D6FC-4f65-9D91-7224C49458BB}"/>
          </c:extLst>
        </c:dLbl>
      </c:pivotFmt>
      <c:pivotFmt>
        <c:idx val="1"/>
        <c:dLbl>
          <c:idx val="0"/>
          <c:delete val="1"/>
          <c:extLst xmlns:c16r2="http://schemas.microsoft.com/office/drawing/2015/06/chart">
            <c:ext xmlns:c15="http://schemas.microsoft.com/office/drawing/2012/chart" uri="{CE6537A1-D6FC-4f65-9D91-7224C49458BB}"/>
          </c:extLst>
        </c:dLbl>
      </c:pivotFmt>
      <c:pivotFmt>
        <c:idx val="2"/>
      </c:pivotFmt>
      <c:pivotFmt>
        <c:idx val="3"/>
      </c:pivotFmt>
      <c:pivotFmt>
        <c:idx val="4"/>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s>
    <c:plotArea>
      <c:layout/>
      <c:barChart>
        <c:barDir val="col"/>
        <c:grouping val="clustered"/>
        <c:ser>
          <c:idx val="0"/>
          <c:order val="0"/>
          <c:tx>
            <c:strRef>
              <c:f>Sheet1!$B$10</c:f>
              <c:strCache>
                <c:ptCount val="1"/>
                <c:pt idx="0">
                  <c:v>Sum of VISIT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Sheet1!$A$11:$A$15</c:f>
              <c:strCache>
                <c:ptCount val="4"/>
                <c:pt idx="0">
                  <c:v>2018</c:v>
                </c:pt>
                <c:pt idx="1">
                  <c:v>2019</c:v>
                </c:pt>
                <c:pt idx="2">
                  <c:v>2020</c:v>
                </c:pt>
                <c:pt idx="3">
                  <c:v>2021</c:v>
                </c:pt>
              </c:strCache>
            </c:strRef>
          </c:cat>
          <c:val>
            <c:numRef>
              <c:f>Sheet1!$B$11:$B$15</c:f>
              <c:numCache>
                <c:formatCode>General</c:formatCode>
                <c:ptCount val="4"/>
                <c:pt idx="0">
                  <c:v>12054967</c:v>
                </c:pt>
                <c:pt idx="1">
                  <c:v>8456328</c:v>
                </c:pt>
                <c:pt idx="2">
                  <c:v>11612547</c:v>
                </c:pt>
                <c:pt idx="3">
                  <c:v>10395420</c:v>
                </c:pt>
              </c:numCache>
            </c:numRef>
          </c:val>
          <c:extLst xmlns:c16r2="http://schemas.microsoft.com/office/drawing/2015/06/chart">
            <c:ext xmlns:c16="http://schemas.microsoft.com/office/drawing/2014/chart" uri="{C3380CC4-5D6E-409C-BE32-E72D297353CC}">
              <c16:uniqueId val="{00000000-FA05-414B-B168-4B1434FD84F4}"/>
            </c:ext>
          </c:extLst>
        </c:ser>
        <c:dLbls/>
        <c:gapWidth val="269"/>
        <c:overlap val="-27"/>
        <c:axId val="95691904"/>
        <c:axId val="61263232"/>
      </c:barChart>
      <c:lineChart>
        <c:grouping val="stacked"/>
        <c:ser>
          <c:idx val="1"/>
          <c:order val="1"/>
          <c:tx>
            <c:strRef>
              <c:f>Sheet1!$C$10</c:f>
              <c:strCache>
                <c:ptCount val="1"/>
                <c:pt idx="0">
                  <c:v>Sum of CONVERSION </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Sheet1!$A$11:$A$15</c:f>
              <c:strCache>
                <c:ptCount val="4"/>
                <c:pt idx="0">
                  <c:v>2018</c:v>
                </c:pt>
                <c:pt idx="1">
                  <c:v>2019</c:v>
                </c:pt>
                <c:pt idx="2">
                  <c:v>2020</c:v>
                </c:pt>
                <c:pt idx="3">
                  <c:v>2021</c:v>
                </c:pt>
              </c:strCache>
            </c:strRef>
          </c:cat>
          <c:val>
            <c:numRef>
              <c:f>Sheet1!$C$11:$C$15</c:f>
              <c:numCache>
                <c:formatCode>General</c:formatCode>
                <c:ptCount val="4"/>
                <c:pt idx="0">
                  <c:v>1808245.05</c:v>
                </c:pt>
                <c:pt idx="1">
                  <c:v>2536898.4</c:v>
                </c:pt>
                <c:pt idx="2">
                  <c:v>2903136.75</c:v>
                </c:pt>
                <c:pt idx="3">
                  <c:v>5197710</c:v>
                </c:pt>
              </c:numCache>
            </c:numRef>
          </c:val>
          <c:extLst xmlns:c16r2="http://schemas.microsoft.com/office/drawing/2015/06/chart">
            <c:ext xmlns:c16="http://schemas.microsoft.com/office/drawing/2014/chart" uri="{C3380CC4-5D6E-409C-BE32-E72D297353CC}">
              <c16:uniqueId val="{00000001-FA05-414B-B168-4B1434FD84F4}"/>
            </c:ext>
          </c:extLst>
        </c:ser>
        <c:dLbls/>
        <c:marker val="1"/>
        <c:axId val="95691904"/>
        <c:axId val="61263232"/>
      </c:lineChart>
      <c:valAx>
        <c:axId val="61263232"/>
        <c:scaling>
          <c:orientation val="minMax"/>
        </c:scaling>
        <c:axPos val="l"/>
        <c:majorGridlines>
          <c:spPr>
            <a:ln w="9525" cap="flat" cmpd="sng" algn="ctr">
              <a:solidFill>
                <a:schemeClr val="lt1">
                  <a:lumMod val="95000"/>
                  <a:alpha val="10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691904"/>
        <c:crosses val="autoZero"/>
        <c:crossBetween val="between"/>
      </c:valAx>
      <c:catAx>
        <c:axId val="95691904"/>
        <c:scaling>
          <c:orientation val="minMax"/>
        </c:scaling>
        <c:axPos val="b"/>
        <c:numFmt formatCode="General" sourceLinked="1"/>
        <c:maj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1263232"/>
        <c:crosses val="autoZero"/>
        <c:auto val="1"/>
        <c:lblAlgn val="ctr"/>
        <c:lblOffset val="100"/>
      </c:cat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layout/>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c:lang val="en-US"/>
  <c:pivotSource>
    <c:name>[Copy of cred2____(1).xlsx]Sheet1!PivotTable1</c:name>
    <c:fmtId val="6"/>
  </c:pivotSource>
  <c:chart>
    <c:pivotFmts>
      <c:pivotFmt>
        <c:idx val="0"/>
      </c:pivotFmt>
      <c:pivotFmt>
        <c:idx val="1"/>
      </c:pivotFmt>
      <c:pivotFmt>
        <c:idx val="2"/>
      </c:pivotFmt>
      <c:pivotFmt>
        <c:idx val="3"/>
      </c:pivotFmt>
      <c:pivotFmt>
        <c:idx val="4"/>
      </c:pivotFmt>
      <c:pivotFmt>
        <c:idx val="5"/>
        <c:dLbl>
          <c:idx val="0"/>
          <c:dLblPos val="outEnd"/>
          <c:showVal val="1"/>
          <c:extLst xmlns:c16r2="http://schemas.microsoft.com/office/drawing/2015/06/chart">
            <c:ext xmlns:c15="http://schemas.microsoft.com/office/drawing/2012/chart" uri="{CE6537A1-D6FC-4f65-9D91-7224C49458BB}"/>
          </c:extLst>
        </c:dLbl>
      </c:pivotFmt>
      <c:pivotFmt>
        <c:idx val="6"/>
        <c:dLbl>
          <c:idx val="0"/>
          <c:dLblPos val="outEnd"/>
          <c:showVal val="1"/>
          <c:extLst xmlns:c16r2="http://schemas.microsoft.com/office/drawing/2015/06/chart">
            <c:ext xmlns:c15="http://schemas.microsoft.com/office/drawing/2012/chart" uri="{CE6537A1-D6FC-4f65-9D91-7224C49458BB}"/>
          </c:extLst>
        </c:dLbl>
      </c:pivotFmt>
      <c:pivotFmt>
        <c:idx val="7"/>
        <c:dLbl>
          <c:idx val="0"/>
          <c:dLblPos val="outEnd"/>
          <c:showVal val="1"/>
          <c:extLst xmlns:c16r2="http://schemas.microsoft.com/office/drawing/2015/06/chart">
            <c:ext xmlns:c15="http://schemas.microsoft.com/office/drawing/2012/chart" uri="{CE6537A1-D6FC-4f65-9D91-7224C49458BB}"/>
          </c:extLst>
        </c:dLbl>
      </c:pivotFmt>
      <c:pivotFmt>
        <c:idx val="8"/>
        <c:dLbl>
          <c:idx val="0"/>
          <c:dLblPos val="outEnd"/>
          <c:showVal val="1"/>
          <c:extLst xmlns:c16r2="http://schemas.microsoft.com/office/drawing/2015/06/chart">
            <c:ext xmlns:c15="http://schemas.microsoft.com/office/drawing/2012/chart" uri="{CE6537A1-D6FC-4f65-9D91-7224C49458BB}"/>
          </c:extLst>
        </c:dLbl>
      </c:pivotFmt>
      <c:pivotFmt>
        <c:idx val="9"/>
        <c:dLbl>
          <c:idx val="0"/>
          <c:dLblPos val="outEnd"/>
          <c:showVal val="1"/>
          <c:extLst xmlns:c16r2="http://schemas.microsoft.com/office/drawing/2015/06/chart">
            <c:ext xmlns:c15="http://schemas.microsoft.com/office/drawing/2012/chart" uri="{CE6537A1-D6FC-4f65-9D91-7224C49458BB}"/>
          </c:extLst>
        </c:dLbl>
      </c:pivotFmt>
      <c:pivotFmt>
        <c:idx val="10"/>
        <c:dLbl>
          <c:idx val="0"/>
          <c:dLblPos val="inEnd"/>
          <c:showVal val="1"/>
          <c:extLst xmlns:c16r2="http://schemas.microsoft.com/office/drawing/2015/06/chart">
            <c:ext xmlns:c15="http://schemas.microsoft.com/office/drawing/2012/chart" uri="{CE6537A1-D6FC-4f65-9D91-7224C49458BB}"/>
          </c:extLst>
        </c:dLbl>
      </c:pivotFmt>
      <c:pivotFmt>
        <c:idx val="11"/>
        <c:dLbl>
          <c:idx val="0"/>
          <c:dLblPos val="inEnd"/>
          <c:showVal val="1"/>
          <c:extLst xmlns:c16r2="http://schemas.microsoft.com/office/drawing/2015/06/chart">
            <c:ext xmlns:c15="http://schemas.microsoft.com/office/drawing/2012/chart" uri="{CE6537A1-D6FC-4f65-9D91-7224C49458BB}"/>
          </c:extLst>
        </c:dLbl>
      </c:pivotFmt>
      <c:pivotFmt>
        <c:idx val="12"/>
        <c:dLbl>
          <c:idx val="0"/>
          <c:dLblPos val="inEnd"/>
          <c:showVal val="1"/>
          <c:extLst xmlns:c16r2="http://schemas.microsoft.com/office/drawing/2015/06/chart">
            <c:ext xmlns:c15="http://schemas.microsoft.com/office/drawing/2012/chart" uri="{CE6537A1-D6FC-4f65-9D91-7224C49458BB}"/>
          </c:extLst>
        </c:dLbl>
      </c:pivotFmt>
      <c:pivotFmt>
        <c:idx val="13"/>
        <c:dLbl>
          <c:idx val="0"/>
          <c:dLblPos val="inEnd"/>
          <c:showVal val="1"/>
          <c:extLst xmlns:c16r2="http://schemas.microsoft.com/office/drawing/2015/06/chart">
            <c:ext xmlns:c15="http://schemas.microsoft.com/office/drawing/2012/chart" uri="{CE6537A1-D6FC-4f65-9D91-7224C49458BB}"/>
          </c:extLst>
        </c:dLbl>
      </c:pivotFmt>
      <c:pivotFmt>
        <c:idx val="14"/>
        <c:dLbl>
          <c:idx val="0"/>
          <c:dLblPos val="inEnd"/>
          <c:showVal val="1"/>
          <c:extLst xmlns:c16r2="http://schemas.microsoft.com/office/drawing/2015/06/chart">
            <c:ext xmlns:c15="http://schemas.microsoft.com/office/drawing/2012/chart" uri="{CE6537A1-D6FC-4f65-9D91-7224C49458BB}"/>
          </c:extLst>
        </c:dLbl>
      </c:pivotFmt>
      <c:pivotFmt>
        <c:idx val="1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manualLayout>
          <c:layoutTarget val="inner"/>
          <c:xMode val="edge"/>
          <c:yMode val="edge"/>
          <c:x val="9.5914260717410368E-2"/>
          <c:y val="0.17027559055118116"/>
          <c:w val="0.54126071741032367"/>
          <c:h val="0.65853091280256659"/>
        </c:manualLayout>
      </c:layout>
      <c:barChart>
        <c:barDir val="col"/>
        <c:grouping val="clustered"/>
        <c:ser>
          <c:idx val="0"/>
          <c:order val="0"/>
          <c:tx>
            <c:strRef>
              <c:f>Sheet1!$B$11</c:f>
              <c:strCache>
                <c:ptCount val="1"/>
                <c:pt idx="0">
                  <c:v>Sum of Employee benefit expenses</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Sheet1!$B$12:$B$16</c:f>
              <c:numCache>
                <c:formatCode>General</c:formatCode>
                <c:ptCount val="4"/>
                <c:pt idx="0">
                  <c:v>134.72</c:v>
                </c:pt>
                <c:pt idx="1">
                  <c:v>72.819999999999993</c:v>
                </c:pt>
                <c:pt idx="2">
                  <c:v>50.24</c:v>
                </c:pt>
                <c:pt idx="3">
                  <c:v>30.1</c:v>
                </c:pt>
              </c:numCache>
            </c:numRef>
          </c:val>
          <c:extLst xmlns:c16r2="http://schemas.microsoft.com/office/drawing/2015/06/chart">
            <c:ext xmlns:c16="http://schemas.microsoft.com/office/drawing/2014/chart" uri="{C3380CC4-5D6E-409C-BE32-E72D297353CC}">
              <c16:uniqueId val="{00000000-779E-477D-BC08-EC058634C710}"/>
            </c:ext>
          </c:extLst>
        </c:ser>
        <c:ser>
          <c:idx val="1"/>
          <c:order val="1"/>
          <c:tx>
            <c:strRef>
              <c:f>Sheet1!$C$11</c:f>
              <c:strCache>
                <c:ptCount val="1"/>
                <c:pt idx="0">
                  <c:v>Sum of Marketing cost</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Sheet1!$C$12:$C$16</c:f>
              <c:numCache>
                <c:formatCode>General</c:formatCode>
                <c:ptCount val="4"/>
                <c:pt idx="0">
                  <c:v>324.08999999999986</c:v>
                </c:pt>
                <c:pt idx="1">
                  <c:v>174.75</c:v>
                </c:pt>
                <c:pt idx="2">
                  <c:v>98.02</c:v>
                </c:pt>
                <c:pt idx="3">
                  <c:v>78.8</c:v>
                </c:pt>
              </c:numCache>
            </c:numRef>
          </c:val>
          <c:extLst xmlns:c16r2="http://schemas.microsoft.com/office/drawing/2015/06/chart">
            <c:ext xmlns:c16="http://schemas.microsoft.com/office/drawing/2014/chart" uri="{C3380CC4-5D6E-409C-BE32-E72D297353CC}">
              <c16:uniqueId val="{00000001-779E-477D-BC08-EC058634C710}"/>
            </c:ext>
          </c:extLst>
        </c:ser>
        <c:ser>
          <c:idx val="2"/>
          <c:order val="2"/>
          <c:tx>
            <c:strRef>
              <c:f>Sheet1!$D$11</c:f>
              <c:strCache>
                <c:ptCount val="1"/>
                <c:pt idx="0">
                  <c:v>Sum of IT &amp; communication exp</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Sheet1!$D$12:$D$16</c:f>
              <c:numCache>
                <c:formatCode>General</c:formatCode>
                <c:ptCount val="4"/>
                <c:pt idx="0">
                  <c:v>56.3</c:v>
                </c:pt>
                <c:pt idx="1">
                  <c:v>30.34</c:v>
                </c:pt>
                <c:pt idx="2">
                  <c:v>19.79</c:v>
                </c:pt>
                <c:pt idx="3">
                  <c:v>15.02</c:v>
                </c:pt>
              </c:numCache>
            </c:numRef>
          </c:val>
          <c:extLst xmlns:c16r2="http://schemas.microsoft.com/office/drawing/2015/06/chart">
            <c:ext xmlns:c16="http://schemas.microsoft.com/office/drawing/2014/chart" uri="{C3380CC4-5D6E-409C-BE32-E72D297353CC}">
              <c16:uniqueId val="{00000002-779E-477D-BC08-EC058634C710}"/>
            </c:ext>
          </c:extLst>
        </c:ser>
        <c:ser>
          <c:idx val="3"/>
          <c:order val="3"/>
          <c:tx>
            <c:strRef>
              <c:f>Sheet1!$E$11</c:f>
              <c:strCache>
                <c:ptCount val="1"/>
                <c:pt idx="0">
                  <c:v>Sum of Professional &amp; Consultancy fees</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Sheet1!$E$12:$E$16</c:f>
              <c:numCache>
                <c:formatCode>General</c:formatCode>
                <c:ptCount val="4"/>
                <c:pt idx="0">
                  <c:v>30.55</c:v>
                </c:pt>
                <c:pt idx="1">
                  <c:v>24.5</c:v>
                </c:pt>
                <c:pt idx="2">
                  <c:v>20.9</c:v>
                </c:pt>
                <c:pt idx="3">
                  <c:v>17.979999999999993</c:v>
                </c:pt>
              </c:numCache>
            </c:numRef>
          </c:val>
          <c:extLst xmlns:c16r2="http://schemas.microsoft.com/office/drawing/2015/06/chart">
            <c:ext xmlns:c16="http://schemas.microsoft.com/office/drawing/2014/chart" uri="{C3380CC4-5D6E-409C-BE32-E72D297353CC}">
              <c16:uniqueId val="{00000003-779E-477D-BC08-EC058634C710}"/>
            </c:ext>
          </c:extLst>
        </c:ser>
        <c:ser>
          <c:idx val="4"/>
          <c:order val="4"/>
          <c:tx>
            <c:strRef>
              <c:f>Sheet1!$F$11</c:f>
              <c:strCache>
                <c:ptCount val="1"/>
                <c:pt idx="0">
                  <c:v>Sum of Other operating and admin expense</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Sheet1!$F$12:$F$16</c:f>
              <c:numCache>
                <c:formatCode>General</c:formatCode>
                <c:ptCount val="4"/>
                <c:pt idx="0">
                  <c:v>16.43</c:v>
                </c:pt>
                <c:pt idx="1">
                  <c:v>12.14</c:v>
                </c:pt>
                <c:pt idx="2">
                  <c:v>8.06</c:v>
                </c:pt>
                <c:pt idx="3">
                  <c:v>7.9</c:v>
                </c:pt>
              </c:numCache>
            </c:numRef>
          </c:val>
          <c:extLst xmlns:c16r2="http://schemas.microsoft.com/office/drawing/2015/06/chart">
            <c:ext xmlns:c16="http://schemas.microsoft.com/office/drawing/2014/chart" uri="{C3380CC4-5D6E-409C-BE32-E72D297353CC}">
              <c16:uniqueId val="{00000004-779E-477D-BC08-EC058634C710}"/>
            </c:ext>
          </c:extLst>
        </c:ser>
        <c:dLbls>
          <c:showVal val="1"/>
        </c:dLbls>
        <c:gapWidth val="100"/>
        <c:overlap val="-24"/>
        <c:axId val="120334592"/>
        <c:axId val="120340480"/>
      </c:barChart>
      <c:catAx>
        <c:axId val="120334592"/>
        <c:scaling>
          <c:orientation val="minMax"/>
        </c:scaling>
        <c:axPos val="b"/>
        <c:numFmt formatCode="General" sourceLinked="1"/>
        <c:maj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0340480"/>
        <c:crosses val="autoZero"/>
        <c:auto val="1"/>
        <c:lblAlgn val="ctr"/>
        <c:lblOffset val="100"/>
      </c:catAx>
      <c:valAx>
        <c:axId val="120340480"/>
        <c:scaling>
          <c:orientation val="minMax"/>
        </c:scaling>
        <c:axPos val="l"/>
        <c:majorGridlines>
          <c:spPr>
            <a:ln w="9525" cap="flat" cmpd="sng" algn="ctr">
              <a:solidFill>
                <a:schemeClr val="lt1">
                  <a:lumMod val="95000"/>
                  <a:alpha val="10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0334592"/>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10/16/2022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xmlns=""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10/16/2022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xmlns="" val="949990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4600953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790354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382540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61813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253407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10/16/2022</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084195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10/16/2022</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26631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10/16/2022</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36075401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449815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491721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10/16/2022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xmlns=""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xmlns=""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212" y="381000"/>
            <a:ext cx="5945188" cy="4419600"/>
          </a:xfrm>
        </p:spPr>
        <p:txBody>
          <a:bodyPr>
            <a:normAutofit/>
          </a:bodyPr>
          <a:lstStyle/>
          <a:p>
            <a:r>
              <a:rPr lang="en-US" sz="2800" b="1" dirty="0" smtClean="0">
                <a:solidFill>
                  <a:schemeClr val="tx2">
                    <a:lumMod val="95000"/>
                    <a:lumOff val="5000"/>
                  </a:schemeClr>
                </a:solidFill>
                <a:latin typeface="Garamond" panose="02020404030301010803" pitchFamily="18" charset="0"/>
                <a:cs typeface="Times New Roman" panose="02020603050405020304" pitchFamily="18" charset="0"/>
              </a:rPr>
              <a:t> </a:t>
            </a: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cs typeface="Times New Roman" panose="02020603050405020304" pitchFamily="18" charset="0"/>
              </a:rPr>
              <a:t>Case Study</a:t>
            </a:r>
            <a:endParaRPr lang="en-US" sz="2800" b="1" dirty="0">
              <a:solidFill>
                <a:schemeClr val="tx2">
                  <a:lumMod val="95000"/>
                  <a:lumOff val="5000"/>
                </a:schemeClr>
              </a:solidFill>
              <a:latin typeface="Garamond" panose="02020404030301010803" pitchFamily="18" charset="0"/>
              <a:cs typeface="Times New Roman" panose="02020603050405020304" pitchFamily="18" charset="0"/>
            </a:endParaRPr>
          </a:p>
        </p:txBody>
      </p:sp>
      <p:sp>
        <p:nvSpPr>
          <p:cNvPr id="3" name="Subtitle 2"/>
          <p:cNvSpPr>
            <a:spLocks noGrp="1"/>
          </p:cNvSpPr>
          <p:nvPr>
            <p:ph type="subTitle" idx="1"/>
          </p:nvPr>
        </p:nvSpPr>
        <p:spPr>
          <a:xfrm>
            <a:off x="1065212" y="4898572"/>
            <a:ext cx="6858000" cy="1883228"/>
          </a:xfrm>
        </p:spPr>
        <p:txBody>
          <a:bodyPr/>
          <a:lstStyle/>
          <a:p>
            <a:r>
              <a:rPr lang="en-US" sz="3200" dirty="0" smtClean="0">
                <a:solidFill>
                  <a:schemeClr val="tx2">
                    <a:lumMod val="95000"/>
                    <a:lumOff val="5000"/>
                  </a:schemeClr>
                </a:solidFill>
              </a:rPr>
              <a:t>Case study </a:t>
            </a:r>
            <a:r>
              <a:rPr lang="en-US" sz="800" dirty="0" smtClean="0">
                <a:solidFill>
                  <a:schemeClr val="tx2">
                    <a:lumMod val="95000"/>
                    <a:lumOff val="5000"/>
                  </a:schemeClr>
                </a:solidFill>
              </a:rPr>
              <a:t>by</a:t>
            </a:r>
          </a:p>
          <a:p>
            <a:endParaRPr lang="en-US" sz="1600" dirty="0" smtClean="0">
              <a:solidFill>
                <a:schemeClr val="tx2">
                  <a:lumMod val="95000"/>
                  <a:lumOff val="5000"/>
                </a:schemeClr>
              </a:solidFill>
            </a:endParaRPr>
          </a:p>
          <a:p>
            <a:r>
              <a:rPr lang="en-US" sz="1800" dirty="0" smtClean="0">
                <a:latin typeface="Times New Roman" panose="02020603050405020304" pitchFamily="18" charset="0"/>
                <a:cs typeface="Times New Roman" panose="02020603050405020304" pitchFamily="18" charset="0"/>
              </a:rPr>
              <a:t>Amit kumar singh </a:t>
            </a:r>
          </a:p>
          <a:p>
            <a:r>
              <a:rPr lang="en-US" sz="1800" dirty="0" smtClean="0">
                <a:latin typeface="Times New Roman" panose="02020603050405020304" pitchFamily="18" charset="0"/>
                <a:cs typeface="Times New Roman" panose="02020603050405020304" pitchFamily="18" charset="0"/>
              </a:rPr>
              <a:t>Kalluri sowjanya</a:t>
            </a:r>
          </a:p>
          <a:p>
            <a:r>
              <a:rPr lang="en-US" sz="1800" dirty="0" smtClean="0">
                <a:latin typeface="Times New Roman" panose="02020603050405020304" pitchFamily="18" charset="0"/>
                <a:cs typeface="Times New Roman" panose="02020603050405020304" pitchFamily="18" charset="0"/>
              </a:rPr>
              <a:t>Ritik Agrawal</a:t>
            </a:r>
          </a:p>
          <a:p>
            <a:r>
              <a:rPr lang="en-US" sz="1800" dirty="0" smtClean="0">
                <a:latin typeface="Times New Roman" panose="02020603050405020304" pitchFamily="18" charset="0"/>
                <a:cs typeface="Times New Roman" panose="02020603050405020304" pitchFamily="18" charset="0"/>
              </a:rPr>
              <a:t>Aditya kumar shrivastava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5212" y="0"/>
            <a:ext cx="6858000" cy="4953000"/>
          </a:xfrm>
          <a:prstGeom prst="rect">
            <a:avLst/>
          </a:prstGeom>
        </p:spPr>
      </p:pic>
    </p:spTree>
    <p:extLst>
      <p:ext uri="{BB962C8B-B14F-4D97-AF65-F5344CB8AC3E}">
        <p14:creationId xmlns:p14="http://schemas.microsoft.com/office/powerpoint/2010/main" xmlns="" val="23201155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7620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Key Challenges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fontAlgn="base">
              <a:buNone/>
            </a:pPr>
            <a:endParaRPr lang="en-US"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privacy and protection of customers are highly vulnerable to hacking</a:t>
            </a:r>
          </a:p>
          <a:p>
            <a:pPr fontAlgn="base"/>
            <a:r>
              <a:rPr lang="en-US" dirty="0">
                <a:latin typeface="Times New Roman" panose="02020603050405020304" pitchFamily="18" charset="0"/>
                <a:cs typeface="Times New Roman" panose="02020603050405020304" pitchFamily="18" charset="0"/>
              </a:rPr>
              <a:t>A credit score is quite high for low and lower-middle-class people</a:t>
            </a:r>
          </a:p>
          <a:p>
            <a:pPr fontAlgn="base"/>
            <a:r>
              <a:rPr lang="en-US" dirty="0">
                <a:latin typeface="Times New Roman" panose="02020603050405020304" pitchFamily="18" charset="0"/>
                <a:cs typeface="Times New Roman" panose="02020603050405020304" pitchFamily="18" charset="0"/>
              </a:rPr>
              <a:t>The Cred loan limit is relatively low as it only suits small businesses</a:t>
            </a:r>
          </a:p>
          <a:p>
            <a:pPr fontAlgn="base"/>
            <a:r>
              <a:rPr lang="en-US" dirty="0">
                <a:latin typeface="Times New Roman" panose="02020603050405020304" pitchFamily="18" charset="0"/>
                <a:cs typeface="Times New Roman" panose="02020603050405020304" pitchFamily="18" charset="0"/>
              </a:rPr>
              <a:t>Governments may seek private data of taxpayers from the company</a:t>
            </a:r>
          </a:p>
        </p:txBody>
      </p:sp>
    </p:spTree>
    <p:extLst>
      <p:ext uri="{BB962C8B-B14F-4D97-AF65-F5344CB8AC3E}">
        <p14:creationId xmlns:p14="http://schemas.microsoft.com/office/powerpoint/2010/main" xmlns="" val="34639295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73117"/>
            <a:ext cx="9829799" cy="7620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Concerns</a:t>
            </a:r>
            <a:endParaRPr lang="en-US" sz="40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522413" y="1752600"/>
            <a:ext cx="9829799" cy="4416425"/>
          </a:xfrm>
        </p:spPr>
        <p:txBody>
          <a:bodyPr>
            <a:normAutofit/>
          </a:bodyPr>
          <a:lstStyle/>
          <a:p>
            <a:pPr fontAlgn="base"/>
            <a:endParaRPr lang="en-US" sz="2000"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Lending </a:t>
            </a:r>
            <a:r>
              <a:rPr lang="en-US" dirty="0">
                <a:latin typeface="Times New Roman" panose="02020603050405020304" pitchFamily="18" charset="0"/>
                <a:cs typeface="Times New Roman" panose="02020603050405020304" pitchFamily="18" charset="0"/>
              </a:rPr>
              <a:t>money via a p2p feature is flexible as lenders can request a withdrawal from borrowers anytime with accumulated interests of the borrowing period</a:t>
            </a:r>
          </a:p>
          <a:p>
            <a:pPr fontAlgn="base"/>
            <a:r>
              <a:rPr lang="en-US" dirty="0">
                <a:latin typeface="Times New Roman" panose="02020603050405020304" pitchFamily="18" charset="0"/>
                <a:cs typeface="Times New Roman" panose="02020603050405020304" pitchFamily="18" charset="0"/>
              </a:rPr>
              <a:t>Users can only borrow a maximum of 5 million Rupees from the platform, which is quite low</a:t>
            </a:r>
          </a:p>
          <a:p>
            <a:pPr fontAlgn="base"/>
            <a:r>
              <a:rPr lang="en-US" dirty="0">
                <a:latin typeface="Times New Roman" panose="02020603050405020304" pitchFamily="18" charset="0"/>
                <a:cs typeface="Times New Roman" panose="02020603050405020304" pitchFamily="18" charset="0"/>
              </a:rPr>
              <a:t>Despite the company having gathered an enormous funding, it only has roughly $70,000 in an annual revenue</a:t>
            </a:r>
          </a:p>
          <a:p>
            <a:pPr fontAlgn="base"/>
            <a:r>
              <a:rPr lang="en-US" dirty="0">
                <a:latin typeface="Times New Roman" panose="02020603050405020304" pitchFamily="18" charset="0"/>
                <a:cs typeface="Times New Roman" panose="02020603050405020304" pitchFamily="18" charset="0"/>
              </a:rPr>
              <a:t>Putting financial data on a third-party platform is risky</a:t>
            </a:r>
          </a:p>
        </p:txBody>
      </p:sp>
    </p:spTree>
    <p:extLst>
      <p:ext uri="{BB962C8B-B14F-4D97-AF65-F5344CB8AC3E}">
        <p14:creationId xmlns:p14="http://schemas.microsoft.com/office/powerpoint/2010/main" xmlns="" val="7436205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9144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Suggestion To Sustain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80060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They must focus on their revenue now they have done enough marketing for brand recognition ow expenditure for marketing should be less.</a:t>
            </a:r>
          </a:p>
          <a:p>
            <a:r>
              <a:rPr lang="en-US" sz="2000" dirty="0" smtClean="0">
                <a:latin typeface="Times New Roman" panose="02020603050405020304" pitchFamily="18" charset="0"/>
                <a:cs typeface="Times New Roman" panose="02020603050405020304" pitchFamily="18" charset="0"/>
              </a:rPr>
              <a:t>instead of tv ad they must now focus on online promotion that is less expensive then tv ad.</a:t>
            </a:r>
          </a:p>
          <a:p>
            <a:r>
              <a:rPr lang="en-US" sz="2000" dirty="0" smtClean="0">
                <a:latin typeface="Times New Roman" panose="02020603050405020304" pitchFamily="18" charset="0"/>
                <a:cs typeface="Times New Roman" panose="02020603050405020304" pitchFamily="18" charset="0"/>
              </a:rPr>
              <a:t>Use social media influencers more than actors they are budget would be save over there.</a:t>
            </a:r>
          </a:p>
          <a:p>
            <a:r>
              <a:rPr lang="en-US" sz="2000" dirty="0" smtClean="0">
                <a:latin typeface="Times New Roman" panose="02020603050405020304" pitchFamily="18" charset="0"/>
                <a:cs typeface="Times New Roman" panose="02020603050405020304" pitchFamily="18" charset="0"/>
              </a:rPr>
              <a:t>Cash burning out must be stopped not completely but partially </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Instead of direct cashback tie up with brand for their promotion and give their coupon cards in that way they cred can earn from both the parties just like other fintech companies like gpay, phone pay. </a:t>
            </a:r>
          </a:p>
          <a:p>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tart bill payment and recharges and shopping from their own cred app to pay that would ease customer and dpendency of customer will increase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xmlns="" val="7971425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sz="4000" dirty="0" smtClean="0">
                <a:latin typeface="Times New Roman" pitchFamily="18" charset="0"/>
                <a:cs typeface="Times New Roman" pitchFamily="18" charset="0"/>
              </a:rPr>
              <a:t>Conclusion</a:t>
            </a:r>
            <a:r>
              <a:rPr lang="en-US" sz="4000" dirty="0" smtClean="0">
                <a:latin typeface="Garamond" panose="02020404030301010803" pitchFamily="18" charset="0"/>
              </a:rPr>
              <a:t> </a:t>
            </a:r>
            <a:endParaRPr lang="en-US" sz="4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Cred is innovative company that bring out to change in the mindset of Indians with respect to credit cards and personal finance. It is currecntly focusing on particular niche of credit benefits and aims to take the first mover advantage in the category .</a:t>
            </a:r>
          </a:p>
          <a:p>
            <a:r>
              <a:rPr lang="en-US" sz="2000" dirty="0" smtClean="0">
                <a:latin typeface="Times New Roman" panose="02020603050405020304" pitchFamily="18" charset="0"/>
                <a:cs typeface="Times New Roman" panose="02020603050405020304" pitchFamily="18" charset="0"/>
              </a:rPr>
              <a:t>As of now backed by investors in good faith and with its out of the world marketing strategies the company is doing good job in acquiring its customers through utilizing cutting edge digital marketing techniques.</a:t>
            </a:r>
          </a:p>
          <a:p>
            <a:r>
              <a:rPr lang="en-US" sz="2000" dirty="0" smtClean="0">
                <a:latin typeface="Times New Roman" panose="02020603050405020304" pitchFamily="18" charset="0"/>
                <a:cs typeface="Times New Roman" panose="02020603050405020304" pitchFamily="18" charset="0"/>
              </a:rPr>
              <a:t>Now company should focus on revenue as investment should be cut down from marketing to other facilities such as tech and service. Because they have a good number of customers almost 30% of the indian credit card market is in cred hands with the major bank partners.</a:t>
            </a:r>
          </a:p>
          <a:p>
            <a:r>
              <a:rPr lang="en-US" sz="2000" dirty="0" smtClean="0">
                <a:latin typeface="Times New Roman" panose="02020603050405020304" pitchFamily="18" charset="0"/>
                <a:cs typeface="Times New Roman" panose="02020603050405020304" pitchFamily="18" charset="0"/>
              </a:rPr>
              <a:t>Also they should focus on new market and acquisition for sustainable growth. </a:t>
            </a:r>
          </a:p>
          <a:p>
            <a:pPr>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xmlns="" val="16875886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1066800"/>
          </a:xfrm>
        </p:spPr>
        <p:txBody>
          <a:bodyPr>
            <a:normAutofit/>
          </a:bodyPr>
          <a:lstStyle/>
          <a:p>
            <a:pPr algn="ctr"/>
            <a:r>
              <a:rPr lang="en-US" sz="4000" dirty="0" smtClean="0">
                <a:latin typeface="Times New Roman" pitchFamily="18" charset="0"/>
                <a:cs typeface="Times New Roman" pitchFamily="18" charset="0"/>
              </a:rPr>
              <a:t>Link for Tableau Public</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solidFill>
                  <a:srgbClr val="0070C0"/>
                </a:solidFill>
              </a:rPr>
              <a:t>https://public.tableau.com/views/Creddashboard/Dashboard1?:language=en-US&amp;publish=yes&amp;:display_count=n&amp;:origin=viz_share_link</a:t>
            </a:r>
            <a:endParaRPr lang="en-US" dirty="0">
              <a:solidFill>
                <a:srgbClr val="0070C0"/>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838200"/>
            <a:ext cx="9829799" cy="685800"/>
          </a:xfrm>
        </p:spPr>
        <p:txBody>
          <a:bodyPr>
            <a:normAutofit fontScale="90000"/>
          </a:bodyPr>
          <a:lstStyle/>
          <a:p>
            <a:pPr algn="ctr"/>
            <a:r>
              <a:rPr lang="en-US" sz="4000" dirty="0" smtClean="0">
                <a:latin typeface="Times New Roman" pitchFamily="18" charset="0"/>
                <a:cs typeface="Times New Roman" pitchFamily="18" charset="0"/>
              </a:rPr>
              <a:t>CRED</a:t>
            </a:r>
            <a:r>
              <a:rPr lang="en-US" sz="4000" dirty="0" smtClean="0"/>
              <a:t> </a:t>
            </a:r>
            <a:r>
              <a:rPr lang="en-US" dirty="0" smtClean="0"/>
              <a:t/>
            </a:r>
            <a:br>
              <a:rPr lang="en-US" dirty="0" smtClean="0"/>
            </a:br>
            <a:endParaRPr lang="en-US" dirty="0"/>
          </a:p>
        </p:txBody>
      </p:sp>
      <p:sp>
        <p:nvSpPr>
          <p:cNvPr id="14" name="Content Placeholder 13"/>
          <p:cNvSpPr>
            <a:spLocks noGrp="1"/>
          </p:cNvSpPr>
          <p:nvPr>
            <p:ph idx="1"/>
          </p:nvPr>
        </p:nvSpPr>
        <p:spPr/>
        <p:txBody>
          <a:bodyPr>
            <a:normAutofit lnSpcReduction="10000"/>
          </a:bodyPr>
          <a:lstStyle/>
          <a:p>
            <a:r>
              <a:rPr lang="en-US" dirty="0"/>
              <a:t>Cred is a credit card payment platform that </a:t>
            </a:r>
            <a:r>
              <a:rPr lang="en-US" dirty="0" smtClean="0"/>
              <a:t>let </a:t>
            </a:r>
            <a:r>
              <a:rPr lang="en-US" dirty="0"/>
              <a:t>cardholders </a:t>
            </a:r>
            <a:r>
              <a:rPr lang="en-US" dirty="0" smtClean="0"/>
              <a:t>pay their </a:t>
            </a:r>
            <a:r>
              <a:rPr lang="en-US" dirty="0"/>
              <a:t>bills through the app, and get a bounquet of benefits via CRED coins.</a:t>
            </a:r>
          </a:p>
          <a:p>
            <a:r>
              <a:rPr lang="en-US" dirty="0" smtClean="0"/>
              <a:t>Cred was founded in 2018 valuation of cred in 2022 is 6.8 billion USD the current revenue of cred is 11 million USD.</a:t>
            </a:r>
          </a:p>
          <a:p>
            <a:r>
              <a:rPr lang="en-US" dirty="0" smtClean="0"/>
              <a:t>There are 6 stack holders in cred and the major investors are  </a:t>
            </a:r>
            <a:r>
              <a:rPr lang="en-US" dirty="0"/>
              <a:t>Coatue, Insight Partners, and nine </a:t>
            </a:r>
            <a:r>
              <a:rPr lang="en-US" dirty="0" smtClean="0"/>
              <a:t>others, Tiger </a:t>
            </a:r>
            <a:r>
              <a:rPr lang="en-US" dirty="0"/>
              <a:t>Global Management, Marshall Wace, and eight </a:t>
            </a:r>
            <a:r>
              <a:rPr lang="en-US" dirty="0" smtClean="0"/>
              <a:t>others. With the investment of 215 million USD and 251 million USD respectively.</a:t>
            </a:r>
          </a:p>
          <a:p>
            <a:r>
              <a:rPr lang="en-US" dirty="0" smtClean="0"/>
              <a:t>Cred currently has 14 employee profile with more than 650 people in it.</a:t>
            </a:r>
          </a:p>
          <a:p>
            <a:r>
              <a:rPr lang="en-US" dirty="0" smtClean="0"/>
              <a:t>25% of indian credit card users are currently having cred app </a:t>
            </a:r>
          </a:p>
          <a:p>
            <a:endParaRPr lang="en-US" dirty="0"/>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xmlns="" val="27176047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981" y="358042"/>
            <a:ext cx="10512862" cy="698865"/>
          </a:xfrm>
        </p:spPr>
        <p:txBody>
          <a:bodyPr>
            <a:normAutofit/>
          </a:bodyPr>
          <a:lstStyle/>
          <a:p>
            <a:pPr algn="ctr"/>
            <a:r>
              <a:rPr lang="en-US" sz="3999" dirty="0">
                <a:latin typeface="Times New Roman" panose="02020603050405020304" pitchFamily="18" charset="0"/>
                <a:cs typeface="Times New Roman" panose="02020603050405020304" pitchFamily="18" charset="0"/>
              </a:rPr>
              <a:t>CRED MARKET </a:t>
            </a:r>
          </a:p>
        </p:txBody>
      </p:sp>
      <p:sp>
        <p:nvSpPr>
          <p:cNvPr id="3" name="Content Placeholder 2"/>
          <p:cNvSpPr>
            <a:spLocks noGrp="1"/>
          </p:cNvSpPr>
          <p:nvPr>
            <p:ph idx="1"/>
          </p:nvPr>
        </p:nvSpPr>
        <p:spPr>
          <a:xfrm>
            <a:off x="1293811" y="1230283"/>
            <a:ext cx="10057031" cy="4945965"/>
          </a:xfrm>
        </p:spPr>
        <p:txBody>
          <a:bodyPr>
            <a:normAutofit fontScale="92500" lnSpcReduction="10000"/>
          </a:bodyPr>
          <a:lstStyle/>
          <a:p>
            <a:r>
              <a:rPr lang="en-US" sz="1999" dirty="0">
                <a:latin typeface="Times New Roman" panose="02020603050405020304" pitchFamily="18" charset="0"/>
                <a:cs typeface="Times New Roman" panose="02020603050405020304" pitchFamily="18" charset="0"/>
              </a:rPr>
              <a:t>Cred is 6.4 billion USD valuation start up which focus on the payment of credit card a person having having 2-3 or more credit card face difficulty in their bill payments as there are many hidden charges and one can forget their payment time. </a:t>
            </a:r>
          </a:p>
          <a:p>
            <a:r>
              <a:rPr lang="en-US" sz="1999" dirty="0">
                <a:latin typeface="Times New Roman" panose="02020603050405020304" pitchFamily="18" charset="0"/>
                <a:cs typeface="Times New Roman" panose="02020603050405020304" pitchFamily="18" charset="0"/>
              </a:rPr>
              <a:t>Cred removes and helps us with these problems by providing all the details of hidden charges and easy payment accessibility through their app. </a:t>
            </a:r>
          </a:p>
          <a:p>
            <a:r>
              <a:rPr lang="en-US" sz="1999" dirty="0">
                <a:latin typeface="Times New Roman" panose="02020603050405020304" pitchFamily="18" charset="0"/>
                <a:cs typeface="Times New Roman" panose="02020603050405020304" pitchFamily="18" charset="0"/>
              </a:rPr>
              <a:t>Cred is for cream layer customers whole have credit score of more than 750 which assures no default on payments. </a:t>
            </a:r>
          </a:p>
          <a:p>
            <a:r>
              <a:rPr lang="en-US" sz="1999" dirty="0">
                <a:latin typeface="Times New Roman" panose="02020603050405020304" pitchFamily="18" charset="0"/>
                <a:cs typeface="Times New Roman" panose="02020603050405020304" pitchFamily="18" charset="0"/>
              </a:rPr>
              <a:t>In Fintech market all other competitors of cred are directly involved in payment of rent electricity shopping but cred is indirectly involved as all payments are done by cred so there are no direct competitors of cred in market.</a:t>
            </a:r>
          </a:p>
          <a:p>
            <a:r>
              <a:rPr lang="en-US" sz="1999" dirty="0">
                <a:latin typeface="Times New Roman" panose="02020603050405020304" pitchFamily="18" charset="0"/>
                <a:cs typeface="Times New Roman" panose="02020603050405020304" pitchFamily="18" charset="0"/>
              </a:rPr>
              <a:t>Cred is loss making company as of now because they are mostly focused on making their customer base, because of that they are spending more on marketing and burning cash with rewards and other method. </a:t>
            </a:r>
          </a:p>
          <a:p>
            <a:r>
              <a:rPr lang="en-US" sz="1999" dirty="0">
                <a:latin typeface="Times New Roman" panose="02020603050405020304" pitchFamily="18" charset="0"/>
                <a:cs typeface="Times New Roman" panose="02020603050405020304" pitchFamily="18" charset="0"/>
              </a:rPr>
              <a:t>In 2020 they hit their biggest marketing strategy by featuring in IPL as it cost a lot for their sponsorship</a:t>
            </a:r>
          </a:p>
          <a:p>
            <a:r>
              <a:rPr lang="en-US" sz="1999" dirty="0">
                <a:latin typeface="Times New Roman" panose="02020603050405020304" pitchFamily="18" charset="0"/>
                <a:cs typeface="Times New Roman" panose="02020603050405020304" pitchFamily="18" charset="0"/>
              </a:rPr>
              <a:t>Market value and brand recall of cred has significantly risen up after this IPL featuring.   </a:t>
            </a:r>
            <a:r>
              <a:rPr lang="en-US" dirty="0"/>
              <a:t/>
            </a:r>
            <a:br>
              <a:rPr lang="en-US" dirty="0"/>
            </a:br>
            <a:endParaRPr lang="en-US" sz="1999"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xmlns="" val="11513585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Revenue source </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Till </a:t>
            </a:r>
            <a:r>
              <a:rPr lang="en-US" sz="2000" dirty="0">
                <a:latin typeface="Times New Roman" panose="02020603050405020304" pitchFamily="18" charset="0"/>
                <a:cs typeface="Times New Roman" panose="02020603050405020304" pitchFamily="18" charset="0"/>
              </a:rPr>
              <a:t>now, CRED’s main focus has been on expanding its user base rather than on making profits. Yet there are a number of possible sources of revenue for the platform which it can capitalize on in the coming future. </a:t>
            </a:r>
          </a:p>
          <a:p>
            <a:r>
              <a:rPr lang="en-US" sz="2000" dirty="0">
                <a:latin typeface="Times New Roman" panose="02020603050405020304" pitchFamily="18" charset="0"/>
                <a:cs typeface="Times New Roman" panose="02020603050405020304" pitchFamily="18" charset="0"/>
              </a:rPr>
              <a:t>One of the primary sources of revenue can be via the monetization of data. Although CRED emphasizes its privacy policy over its pledge to never sell data to external parties, this data can be adopted for enhancing and personalizing the user experience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xmlns="" val="16305437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685800"/>
          </a:xfrm>
        </p:spPr>
        <p:txBody>
          <a:bodyPr>
            <a:normAutofit/>
          </a:bodyPr>
          <a:lstStyle/>
          <a:p>
            <a:pPr algn="ctr">
              <a:defRPr sz="1600"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r>
              <a:rPr lang="en-US" sz="2800" spc="100" dirty="0" smtClean="0">
                <a:solidFill>
                  <a:schemeClr val="accent1">
                    <a:lumMod val="75000"/>
                  </a:schemeClr>
                </a:solidFill>
                <a:latin typeface="Times New Roman" pitchFamily="18" charset="0"/>
                <a:cs typeface="Times New Roman" pitchFamily="18" charset="0"/>
              </a:rPr>
              <a:t>CUSTOMERS VISIT V/S USERS</a:t>
            </a:r>
            <a:endParaRPr lang="en-US" sz="2800" spc="1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522413" y="1828800"/>
            <a:ext cx="9829799" cy="4724400"/>
          </a:xfrm>
        </p:spPr>
        <p:txBody>
          <a:bodyPr>
            <a:normAutofit fontScale="92500" lnSpcReduction="20000"/>
          </a:bodyPr>
          <a:lstStyle/>
          <a:p>
            <a:endParaRPr lang="en-US" dirty="0" smtClean="0"/>
          </a:p>
          <a:p>
            <a:endParaRPr lang="en-US" dirty="0"/>
          </a:p>
          <a:p>
            <a:endParaRPr lang="en-US" dirty="0" smtClean="0"/>
          </a:p>
          <a:p>
            <a:endParaRPr lang="en-US" dirty="0"/>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is a graph showing how many customers in each year visiting the cred and how many of them converting into their customers </a:t>
            </a:r>
          </a:p>
          <a:p>
            <a:r>
              <a:rPr lang="en-US" sz="2000" dirty="0" smtClean="0">
                <a:latin typeface="Times New Roman" panose="02020603050405020304" pitchFamily="18" charset="0"/>
                <a:cs typeface="Times New Roman" panose="02020603050405020304" pitchFamily="18" charset="0"/>
              </a:rPr>
              <a:t>The max conversion is in 2021 because of their marketing strategy and brand recongnition </a:t>
            </a:r>
          </a:p>
          <a:p>
            <a:r>
              <a:rPr lang="en-US" sz="2000" dirty="0" smtClean="0">
                <a:latin typeface="Times New Roman" panose="02020603050405020304" pitchFamily="18" charset="0"/>
                <a:cs typeface="Times New Roman" panose="02020603050405020304" pitchFamily="18" charset="0"/>
              </a:rPr>
              <a:t> and the lowest is in 2020 because of the Pandemic  </a:t>
            </a:r>
            <a:endParaRPr lang="en-US" sz="2000" dirty="0">
              <a:latin typeface="Times New Roman" panose="02020603050405020304" pitchFamily="18" charset="0"/>
              <a:cs typeface="Times New Roman" panose="02020603050405020304" pitchFamily="18" charset="0"/>
            </a:endParaRPr>
          </a:p>
        </p:txBody>
      </p:sp>
      <p:graphicFrame>
        <p:nvGraphicFramePr>
          <p:cNvPr id="4" name="Chart 3"/>
          <p:cNvGraphicFramePr>
            <a:graphicFrameLocks/>
          </p:cNvGraphicFramePr>
          <p:nvPr>
            <p:extLst>
              <p:ext uri="{D42A27DB-BD31-4B8C-83A1-F6EECF244321}">
                <p14:modId xmlns:p14="http://schemas.microsoft.com/office/powerpoint/2010/main" xmlns="" val="881244461"/>
              </p:ext>
            </p:extLst>
          </p:nvPr>
        </p:nvGraphicFramePr>
        <p:xfrm>
          <a:off x="3198812" y="1676400"/>
          <a:ext cx="6096000" cy="304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3020801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dirty="0" smtClean="0">
                <a:latin typeface="Times New Roman" panose="02020603050405020304" pitchFamily="18" charset="0"/>
                <a:cs typeface="Times New Roman" panose="02020603050405020304" pitchFamily="18" charset="0"/>
              </a:rPr>
              <a:t>Financial Sheet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stretch>
            <a:fillRect/>
          </a:stretch>
        </p:blipFill>
        <p:spPr>
          <a:xfrm>
            <a:off x="1674812" y="1752600"/>
            <a:ext cx="9601200" cy="4891087"/>
          </a:xfrm>
          <a:prstGeom prst="rect">
            <a:avLst/>
          </a:prstGeom>
        </p:spPr>
      </p:pic>
    </p:spTree>
    <p:extLst>
      <p:ext uri="{BB962C8B-B14F-4D97-AF65-F5344CB8AC3E}">
        <p14:creationId xmlns:p14="http://schemas.microsoft.com/office/powerpoint/2010/main" xmlns="" val="35694140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685800"/>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EXPENSES BREAKDOWN</a:t>
            </a:r>
            <a:endParaRPr lang="en-US" sz="28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522413" y="1371600"/>
            <a:ext cx="9829799" cy="5181600"/>
          </a:xfrm>
        </p:spPr>
        <p:txBody>
          <a:bodyPr>
            <a:normAutofit/>
          </a:bodyP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These are the expenses done by cred in recent four financial years and the resulting from this calculation is that they have spent their mostly budget in marketing.</a:t>
            </a:r>
          </a:p>
          <a:p>
            <a:r>
              <a:rPr lang="en-US" sz="1800" dirty="0">
                <a:latin typeface="Times New Roman" panose="02020603050405020304" pitchFamily="18" charset="0"/>
                <a:cs typeface="Times New Roman" panose="02020603050405020304" pitchFamily="18" charset="0"/>
              </a:rPr>
              <a:t>A</a:t>
            </a:r>
            <a:r>
              <a:rPr lang="en-US" sz="1800" dirty="0" smtClean="0">
                <a:latin typeface="Times New Roman" panose="02020603050405020304" pitchFamily="18" charset="0"/>
                <a:cs typeface="Times New Roman" panose="02020603050405020304" pitchFamily="18" charset="0"/>
              </a:rPr>
              <a:t>nd second most expenditure is on employee salary.  </a:t>
            </a:r>
            <a:endParaRPr lang="en-US" sz="1800" dirty="0">
              <a:latin typeface="Times New Roman" panose="02020603050405020304" pitchFamily="18" charset="0"/>
              <a:cs typeface="Times New Roman" panose="02020603050405020304"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xmlns="" val="998362728"/>
              </p:ext>
            </p:extLst>
          </p:nvPr>
        </p:nvGraphicFramePr>
        <p:xfrm>
          <a:off x="3427412" y="1676400"/>
          <a:ext cx="5867400" cy="2667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288285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9144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Growth and opportunities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340225"/>
          </a:xfrm>
        </p:spPr>
        <p:txBody>
          <a:bodyPr>
            <a:normAutofit/>
          </a:bodyPr>
          <a:lstStyle/>
          <a:p>
            <a:pPr fontAlgn="base"/>
            <a:endParaRPr lang="en-US"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They can approach India governments </a:t>
            </a:r>
            <a:r>
              <a:rPr lang="en-US" dirty="0">
                <a:latin typeface="Times New Roman" panose="02020603050405020304" pitchFamily="18" charset="0"/>
                <a:cs typeface="Times New Roman" panose="02020603050405020304" pitchFamily="18" charset="0"/>
              </a:rPr>
              <a:t>support this system to align the taxpaying framework</a:t>
            </a:r>
          </a:p>
          <a:p>
            <a:pPr fontAlgn="base"/>
            <a:r>
              <a:rPr lang="en-US" dirty="0">
                <a:latin typeface="Times New Roman" panose="02020603050405020304" pitchFamily="18" charset="0"/>
                <a:cs typeface="Times New Roman" panose="02020603050405020304" pitchFamily="18" charset="0"/>
              </a:rPr>
              <a:t>Engage teenagers to utilize fintech </a:t>
            </a:r>
            <a:r>
              <a:rPr lang="en-US" dirty="0" smtClean="0">
                <a:latin typeface="Times New Roman" panose="02020603050405020304" pitchFamily="18" charset="0"/>
                <a:cs typeface="Times New Roman" panose="02020603050405020304" pitchFamily="18" charset="0"/>
              </a:rPr>
              <a:t>systems</a:t>
            </a:r>
          </a:p>
          <a:p>
            <a:pPr fontAlgn="base"/>
            <a:r>
              <a:rPr lang="en-US" dirty="0" smtClean="0">
                <a:latin typeface="Times New Roman" panose="02020603050405020304" pitchFamily="18" charset="0"/>
                <a:cs typeface="Times New Roman" panose="02020603050405020304" pitchFamily="18" charset="0"/>
              </a:rPr>
              <a:t>They can start new bank based on their customer base they can launch schemes and offers also a new line of business will open up for them </a:t>
            </a:r>
            <a:endParaRPr lang="en-US" dirty="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Members </a:t>
            </a:r>
            <a:r>
              <a:rPr lang="en-US" dirty="0">
                <a:latin typeface="Times New Roman" panose="02020603050405020304" pitchFamily="18" charset="0"/>
                <a:cs typeface="Times New Roman" panose="02020603050405020304" pitchFamily="18" charset="0"/>
              </a:rPr>
              <a:t>with 750 credit scores or over can borrow money via a p2p system</a:t>
            </a:r>
          </a:p>
          <a:p>
            <a:pPr fontAlgn="base"/>
            <a:r>
              <a:rPr lang="en-US" dirty="0">
                <a:latin typeface="Times New Roman" panose="02020603050405020304" pitchFamily="18" charset="0"/>
                <a:cs typeface="Times New Roman" panose="02020603050405020304" pitchFamily="18" charset="0"/>
              </a:rPr>
              <a:t>The users can track and learn about their finances through the app.</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xmlns="" val="23645771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Advantages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572000"/>
          </a:xfrm>
        </p:spPr>
        <p:txBody>
          <a:bodyPr>
            <a:normAutofit lnSpcReduction="10000"/>
          </a:bodyPr>
          <a:lstStyle/>
          <a:p>
            <a:pPr fontAlgn="base"/>
            <a:endParaRPr lang="en-US" sz="2000" dirty="0" smtClean="0">
              <a:latin typeface="Times New Roman" panose="02020603050405020304" pitchFamily="18" charset="0"/>
              <a:cs typeface="Times New Roman" panose="02020603050405020304" pitchFamily="18" charset="0"/>
            </a:endParaRPr>
          </a:p>
          <a:p>
            <a:pPr fontAlgn="base"/>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fast-growing TrustTech company that has total funding of over 700 million dollars within 2 years of establishment</a:t>
            </a:r>
          </a:p>
          <a:p>
            <a:pPr fontAlgn="base"/>
            <a:r>
              <a:rPr lang="en-US" sz="2000" dirty="0">
                <a:latin typeface="Times New Roman" panose="02020603050405020304" pitchFamily="18" charset="0"/>
                <a:cs typeface="Times New Roman" panose="02020603050405020304" pitchFamily="18" charset="0"/>
              </a:rPr>
              <a:t>The company’s valuation is </a:t>
            </a:r>
            <a:r>
              <a:rPr lang="en-US" sz="2000" dirty="0" smtClean="0">
                <a:latin typeface="Times New Roman" panose="02020603050405020304" pitchFamily="18" charset="0"/>
                <a:cs typeface="Times New Roman" panose="02020603050405020304" pitchFamily="18" charset="0"/>
              </a:rPr>
              <a:t>6.4 </a:t>
            </a:r>
            <a:r>
              <a:rPr lang="en-US" sz="2000" dirty="0">
                <a:latin typeface="Times New Roman" panose="02020603050405020304" pitchFamily="18" charset="0"/>
                <a:cs typeface="Times New Roman" panose="02020603050405020304" pitchFamily="18" charset="0"/>
              </a:rPr>
              <a:t>billion dollars</a:t>
            </a:r>
          </a:p>
          <a:p>
            <a:pPr fontAlgn="base"/>
            <a:r>
              <a:rPr lang="en-US" sz="2000" dirty="0">
                <a:latin typeface="Times New Roman" panose="02020603050405020304" pitchFamily="18" charset="0"/>
                <a:cs typeface="Times New Roman" panose="02020603050405020304" pitchFamily="18" charset="0"/>
              </a:rPr>
              <a:t>Nearly 6 million users are actively using the Cred app</a:t>
            </a:r>
          </a:p>
          <a:p>
            <a:pPr fontAlgn="base"/>
            <a:r>
              <a:rPr lang="en-US" sz="2000" dirty="0">
                <a:latin typeface="Times New Roman" panose="02020603050405020304" pitchFamily="18" charset="0"/>
                <a:cs typeface="Times New Roman" panose="02020603050405020304" pitchFamily="18" charset="0"/>
              </a:rPr>
              <a:t>Users pay bills and earn rewards as coins in return</a:t>
            </a:r>
          </a:p>
          <a:p>
            <a:pPr fontAlgn="base"/>
            <a:r>
              <a:rPr lang="en-US" sz="2000" dirty="0">
                <a:latin typeface="Times New Roman" panose="02020603050405020304" pitchFamily="18" charset="0"/>
                <a:cs typeface="Times New Roman" panose="02020603050405020304" pitchFamily="18" charset="0"/>
              </a:rPr>
              <a:t>The coins can be used to purchase special offers on Cred store</a:t>
            </a:r>
          </a:p>
          <a:p>
            <a:pPr fontAlgn="base"/>
            <a:r>
              <a:rPr lang="en-US" sz="2000" dirty="0">
                <a:latin typeface="Times New Roman" panose="02020603050405020304" pitchFamily="18" charset="0"/>
                <a:cs typeface="Times New Roman" panose="02020603050405020304" pitchFamily="18" charset="0"/>
              </a:rPr>
              <a:t>Business partners can display and sell their products on the platform</a:t>
            </a:r>
          </a:p>
          <a:p>
            <a:pPr fontAlgn="base"/>
            <a:r>
              <a:rPr lang="en-US" sz="2000" dirty="0">
                <a:latin typeface="Times New Roman" panose="02020603050405020304" pitchFamily="18" charset="0"/>
                <a:cs typeface="Times New Roman" panose="02020603050405020304" pitchFamily="18" charset="0"/>
              </a:rPr>
              <a:t>The app always has the updates of UPI utilities</a:t>
            </a:r>
          </a:p>
          <a:p>
            <a:pPr fontAlgn="base"/>
            <a:r>
              <a:rPr lang="en-US" sz="2000" dirty="0">
                <a:latin typeface="Times New Roman" panose="02020603050405020304" pitchFamily="18" charset="0"/>
                <a:cs typeface="Times New Roman" panose="02020603050405020304" pitchFamily="18" charset="0"/>
              </a:rPr>
              <a:t>The loan has a ⅓ lower interest rate than credit cards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7292" y="-5255"/>
            <a:ext cx="11121533" cy="6863255"/>
          </a:xfrm>
          <a:prstGeom prst="rect">
            <a:avLst/>
          </a:prstGeom>
        </p:spPr>
      </p:pic>
    </p:spTree>
    <p:extLst>
      <p:ext uri="{BB962C8B-B14F-4D97-AF65-F5344CB8AC3E}">
        <p14:creationId xmlns:p14="http://schemas.microsoft.com/office/powerpoint/2010/main" xmlns="" val="33121533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1100</TotalTime>
  <Words>1058</Words>
  <Application>Microsoft Office PowerPoint</Application>
  <PresentationFormat>Custom</PresentationFormat>
  <Paragraphs>93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Currency Symbols 16x9</vt:lpstr>
      <vt:lpstr>      Case Study</vt:lpstr>
      <vt:lpstr>CRED  </vt:lpstr>
      <vt:lpstr>CRED MARKET </vt:lpstr>
      <vt:lpstr>Revenue source </vt:lpstr>
      <vt:lpstr>CUSTOMERS VISIT V/S USERS</vt:lpstr>
      <vt:lpstr>Financial Sheet </vt:lpstr>
      <vt:lpstr>EXPENSES BREAKDOWN</vt:lpstr>
      <vt:lpstr>Growth and opportunities </vt:lpstr>
      <vt:lpstr>Advantages</vt:lpstr>
      <vt:lpstr>Key Challenges </vt:lpstr>
      <vt:lpstr>Concerns</vt:lpstr>
      <vt:lpstr>Suggestion To Sustain </vt:lpstr>
      <vt:lpstr>Conclusion </vt:lpstr>
      <vt:lpstr>Link for Tableau Public</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  case study</dc:title>
  <dc:creator>Dell</dc:creator>
  <cp:lastModifiedBy>abc</cp:lastModifiedBy>
  <cp:revision>41</cp:revision>
  <dcterms:created xsi:type="dcterms:W3CDTF">2022-10-14T15:52:21Z</dcterms:created>
  <dcterms:modified xsi:type="dcterms:W3CDTF">2022-10-16T12:29:29Z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